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7" r:id="rId4"/>
    <p:sldId id="259" r:id="rId5"/>
    <p:sldId id="265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C407B"/>
    <a:srgbClr val="DBE0E3"/>
    <a:srgbClr val="D53942"/>
    <a:srgbClr val="FD161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A20723-E5C5-4670-87F6-EFD7478F0974}" v="1" dt="2021-01-14T05:31:13.4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006" autoAdjust="0"/>
    <p:restoredTop sz="90887" autoAdjust="0"/>
  </p:normalViewPr>
  <p:slideViewPr>
    <p:cSldViewPr snapToGrid="0">
      <p:cViewPr varScale="1">
        <p:scale>
          <a:sx n="83" d="100"/>
          <a:sy n="83" d="100"/>
        </p:scale>
        <p:origin x="-324" y="-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122" d="100"/>
          <a:sy n="122" d="100"/>
        </p:scale>
        <p:origin x="4932" y="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mvs@krirpo.ru" userId="yLcY0NuEmiLJ+tJXOH10qMKUG3vpLazj2J40WwjwiIw=" providerId="None" clId="Web-{DAA20723-E5C5-4670-87F6-EFD7478F0974}"/>
    <pc:docChg chg="addSld">
      <pc:chgData name="lmvs@krirpo.ru" userId="yLcY0NuEmiLJ+tJXOH10qMKUG3vpLazj2J40WwjwiIw=" providerId="None" clId="Web-{DAA20723-E5C5-4670-87F6-EFD7478F0974}" dt="2021-01-14T05:31:13.447" v="0"/>
      <pc:docMkLst>
        <pc:docMk/>
      </pc:docMkLst>
      <pc:sldChg chg="new">
        <pc:chgData name="lmvs@krirpo.ru" userId="yLcY0NuEmiLJ+tJXOH10qMKUG3vpLazj2J40WwjwiIw=" providerId="None" clId="Web-{DAA20723-E5C5-4670-87F6-EFD7478F0974}" dt="2021-01-14T05:31:13.447" v="0"/>
        <pc:sldMkLst>
          <pc:docMk/>
          <pc:sldMk cId="2335248905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0481AF0-EB83-4ECA-BD60-3996BDB50A73}" type="datetimeFigureOut">
              <a:rPr lang="ru-RU" smtClean="0"/>
              <a:pPr/>
              <a:t>28.05.2021</a:t>
            </a:fld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172254A-1DE8-4E9A-B4A3-FB1DE6305B09}" type="slidenum">
              <a:rPr lang="ru-RU" smtClean="0"/>
              <a:pPr/>
              <a:t>‹#›</a:t>
            </a:fld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82584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1200" b="1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наличие мотивированного лидера, который хочет </a:t>
            </a:r>
            <a:r>
              <a:rPr lang="ru-RU" sz="12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изменить работу своей организации и ведет за собой команду. Важно,</a:t>
            </a:r>
          </a:p>
          <a:p>
            <a:r>
              <a:rPr lang="ru-RU" sz="12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чтобы он сам был евангелистом бережливого управления и других гибких подходов и транслировал свою убежденность непосредственным подчиненным и организации в целом. Этот фактор имеет решающее значение как на уровне отдельной организации, так и на уровне отрасли или государства. Если значимость бережливого управления (или любого</a:t>
            </a:r>
          </a:p>
          <a:p>
            <a:r>
              <a:rPr lang="ru-RU" sz="12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другого подхода) будет провозглашена на федеральном уровне, но на местах служащие не будут понимать, что это за инструменты и как ими пользоваться, есть риск, что новый подход останется только лозунгом и реальных изменений на местах не будет.</a:t>
            </a:r>
          </a:p>
          <a:p>
            <a:endParaRPr lang="ru-RU" sz="1200" kern="1200" baseline="0" dirty="0" smtClean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ru-RU" sz="12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Второй момент связан с </a:t>
            </a:r>
            <a:r>
              <a:rPr lang="ru-RU" sz="1200" b="1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поддержкой инициатив, 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будь то на уровне </a:t>
            </a:r>
            <a:r>
              <a:rPr lang="ru-RU" sz="12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организации, департамента или одного человека. Переход к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проактивной</a:t>
            </a:r>
            <a:r>
              <a:rPr lang="ru-RU" sz="12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позиции не может быть быстрым (хотя он постепенно ускоряется) — ведь требуются изменения и организационной культуры, и модели управления, и мышления. В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госуправлении</a:t>
            </a:r>
            <a:r>
              <a:rPr lang="ru-RU" sz="12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очень долго не было пространства для инициативы и «права на ошибку», и до сих пор сохраняется множество ограничений. Хрупкие ростки более демократичной культуры только пробиваются, и поэтому так важно поддерживать их сверху, показывать, что это хорошо и правильно.</a:t>
            </a:r>
          </a:p>
          <a:p>
            <a:endParaRPr lang="ru-RU" sz="1200" kern="1200" baseline="0" dirty="0" smtClean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ru-RU" sz="12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Третий шаг на пути к успеху — планомерная </a:t>
            </a:r>
            <a:r>
              <a:rPr lang="ru-RU" sz="1200" b="1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работа с сопротивлением. </a:t>
            </a:r>
            <a:r>
              <a:rPr lang="ru-RU" sz="12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Каждый руководитель, внедряющий процессное управление и особенно оптимизирующий привычные процессы, встречается с сопротивлением. Пока сотрудники и коллеги не увидят эффективности новых инструментов, работа по оптимизации процессов выглядит для них как дополнительная нагрузка с неочевидным результатом. И здесь руководителю важно не жалеть времени на разъяснения, на общение с командой, показывать, что анализ и исправление процессов окупаются, что в результате изменений у них будет возможность больше времени уделять интересным проектам, обучению и т. д. Если руководитель поможет своим сотрудникам осознать ценность этой работы, то успех оптимизации обеспечен.</a:t>
            </a:r>
          </a:p>
          <a:p>
            <a:endParaRPr lang="ru-RU" sz="1200" kern="1200" baseline="0" dirty="0" smtClean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ru-RU" sz="12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Четвертая задача — </a:t>
            </a:r>
            <a:r>
              <a:rPr lang="ru-RU" sz="1200" b="1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учитывать загрузку команды. На этапе анализа </a:t>
            </a:r>
            <a:r>
              <a:rPr lang="ru-RU" sz="12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 описания процессов сотрудникам в течение нескольких недель (в зависимости от сложности и количества процессов) приходится практически ежедневно по нескольку часов работать над оптимизацией. Руководитель должен понимать, что значительную часть времени команда будет недоступна для решения текущих задач, и согласиться на это ради выигрыша в будущем. Иначе неизбежны перегрузка команды, выгорание сотрудников, конфликты и увольнения.</a:t>
            </a:r>
          </a:p>
          <a:p>
            <a:endParaRPr lang="ru-RU" sz="1200" kern="1200" baseline="0" dirty="0" smtClean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ru-RU" sz="12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 последний по порядку, но не по значимости, фактор успеха — это </a:t>
            </a:r>
            <a:r>
              <a:rPr lang="ru-RU" sz="1200" b="1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работа с мотивацией. Сотрудники, занятые оптимизацией, работают на успех </a:t>
            </a:r>
            <a:r>
              <a:rPr lang="ru-RU" sz="12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вашей организации и лично вас как руководителя. Нужно продумать, каким образом вы их поощрите и как продемонстрируете свою вовлеченность в изменения. Важно посещать презентации промежуточных результатов и финальную презентацию, участвовать в интервью, стараться подчеркивать важность того, что делают коллеги, не только на этапе запуска, но и дальше, чтобы у них не опускались руки, чтобы они чувствовали, что руководитель видит и ценит их усилия.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2254A-1DE8-4E9A-B4A3-FB1DE6305B09}" type="slidenum">
              <a:rPr lang="ru-RU" smtClean="0"/>
              <a:pPr/>
              <a:t>3</a:t>
            </a:fld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>
            <a:extLst>
              <a:ext uri="{FF2B5EF4-FFF2-40B4-BE49-F238E27FC236}">
                <a16:creationId xmlns="" xmlns:a16="http://schemas.microsoft.com/office/drawing/2014/main" id="{E386E1C5-3846-42D2-AB9A-0383B7D05E5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81971" cy="6308725"/>
          </a:xfrm>
          <a:prstGeom prst="rect">
            <a:avLst/>
          </a:prstGeom>
        </p:spPr>
      </p:pic>
      <p:sp>
        <p:nvSpPr>
          <p:cNvPr id="33" name="Заголовок 32">
            <a:extLst>
              <a:ext uri="{FF2B5EF4-FFF2-40B4-BE49-F238E27FC236}">
                <a16:creationId xmlns="" xmlns:a16="http://schemas.microsoft.com/office/drawing/2014/main" id="{43132F4E-D791-4C45-B181-6A081F4897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2175" y="2499360"/>
            <a:ext cx="8101013" cy="221119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000" b="1">
                <a:solidFill>
                  <a:srgbClr val="D539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НАЗВАНИЯ</a:t>
            </a:r>
            <a:br>
              <a:rPr lang="ru-RU" dirty="0"/>
            </a:br>
            <a:r>
              <a:rPr lang="ru-RU" dirty="0"/>
              <a:t>ПРЕЗЕНТАЦИИ</a:t>
            </a:r>
            <a:br>
              <a:rPr lang="ru-RU" dirty="0"/>
            </a:br>
            <a:r>
              <a:rPr lang="ru-RU" dirty="0"/>
              <a:t>ПРОПИСНЫМИ БУКВАМИ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МАКСИМУМ 4 СТРОКИ</a:t>
            </a:r>
          </a:p>
        </p:txBody>
      </p:sp>
      <p:pic>
        <p:nvPicPr>
          <p:cNvPr id="38" name="Рисунок 37">
            <a:extLst>
              <a:ext uri="{FF2B5EF4-FFF2-40B4-BE49-F238E27FC236}">
                <a16:creationId xmlns="" xmlns:a16="http://schemas.microsoft.com/office/drawing/2014/main" id="{23D2033C-978C-4752-BF1C-B2EF2F79E9D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  <p:sp>
        <p:nvSpPr>
          <p:cNvPr id="44" name="Текст 2">
            <a:extLst>
              <a:ext uri="{FF2B5EF4-FFF2-40B4-BE49-F238E27FC236}">
                <a16:creationId xmlns="" xmlns:a16="http://schemas.microsoft.com/office/drawing/2014/main" id="{B9D000CB-909E-4E4D-B1B1-C1E09F2474B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432175" y="5274563"/>
            <a:ext cx="8101012" cy="37439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rgbClr val="1C407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Фамилия Имя Отчество</a:t>
            </a:r>
          </a:p>
        </p:txBody>
      </p:sp>
      <p:sp>
        <p:nvSpPr>
          <p:cNvPr id="45" name="Текст 2">
            <a:extLst>
              <a:ext uri="{FF2B5EF4-FFF2-40B4-BE49-F238E27FC236}">
                <a16:creationId xmlns="" xmlns:a16="http://schemas.microsoft.com/office/drawing/2014/main" id="{301A5DFC-448B-4BE7-9159-33EE4257693D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432175" y="5648958"/>
            <a:ext cx="8101012" cy="65976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rgbClr val="1C407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степень, должность</a:t>
            </a:r>
          </a:p>
        </p:txBody>
      </p:sp>
    </p:spTree>
    <p:extLst>
      <p:ext uri="{BB962C8B-B14F-4D97-AF65-F5344CB8AC3E}">
        <p14:creationId xmlns="" xmlns:p14="http://schemas.microsoft.com/office/powerpoint/2010/main" val="78160768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pos="7265" userDrawn="1">
          <p15:clr>
            <a:srgbClr val="A4A3A4"/>
          </p15:clr>
        </p15:guide>
        <p15:guide id="2" pos="2162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_2020_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10874374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2" y="1700213"/>
            <a:ext cx="10874375" cy="363696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20" name="Рисунок 19">
            <a:extLst>
              <a:ext uri="{FF2B5EF4-FFF2-40B4-BE49-F238E27FC236}">
                <a16:creationId xmlns="" xmlns:a16="http://schemas.microsoft.com/office/drawing/2014/main" id="{3D4A3724-D351-4868-9EDE-94A555D3B7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5704" y="5716737"/>
            <a:ext cx="677484" cy="872141"/>
          </a:xfrm>
          <a:prstGeom prst="rect">
            <a:avLst/>
          </a:prstGeom>
        </p:spPr>
      </p:pic>
      <p:grpSp>
        <p:nvGrpSpPr>
          <p:cNvPr id="5" name="Группа 4">
            <a:extLst>
              <a:ext uri="{FF2B5EF4-FFF2-40B4-BE49-F238E27FC236}">
                <a16:creationId xmlns="" xmlns:a16="http://schemas.microsoft.com/office/drawing/2014/main" id="{BA919FCD-8AD8-4E9F-B11B-6163D6C946B4}"/>
              </a:ext>
            </a:extLst>
          </p:cNvPr>
          <p:cNvGrpSpPr/>
          <p:nvPr userDrawn="1"/>
        </p:nvGrpSpPr>
        <p:grpSpPr>
          <a:xfrm>
            <a:off x="0" y="5716737"/>
            <a:ext cx="10454928" cy="872141"/>
            <a:chOff x="-1152939" y="5716737"/>
            <a:chExt cx="11838456" cy="987554"/>
          </a:xfrm>
        </p:grpSpPr>
        <p:pic>
          <p:nvPicPr>
            <p:cNvPr id="4" name="Рисунок 3">
              <a:extLst>
                <a:ext uri="{FF2B5EF4-FFF2-40B4-BE49-F238E27FC236}">
                  <a16:creationId xmlns="" xmlns:a16="http://schemas.microsoft.com/office/drawing/2014/main" id="{99E35204-B4BF-49EC-8137-6F861C530C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152939" y="5716737"/>
              <a:ext cx="5919228" cy="987554"/>
            </a:xfrm>
            <a:prstGeom prst="rect">
              <a:avLst/>
            </a:prstGeom>
          </p:spPr>
        </p:pic>
        <p:pic>
          <p:nvPicPr>
            <p:cNvPr id="10" name="Рисунок 9">
              <a:extLst>
                <a:ext uri="{FF2B5EF4-FFF2-40B4-BE49-F238E27FC236}">
                  <a16:creationId xmlns="" xmlns:a16="http://schemas.microsoft.com/office/drawing/2014/main" id="{856CD28C-3B92-4312-9E33-B2D23471057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66289" y="5716737"/>
              <a:ext cx="5919228" cy="9875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4245605930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362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071" userDrawn="1">
          <p15:clr>
            <a:srgbClr val="A4A3A4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 20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5243D829-3254-4355-AA25-4796E17131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8813" y="1700213"/>
            <a:ext cx="5257801" cy="3630757"/>
          </a:xfrm>
          <a:prstGeom prst="rect">
            <a:avLst/>
          </a:prstGeom>
        </p:spPr>
        <p:txBody>
          <a:bodyPr/>
          <a:lstStyle>
            <a:lvl1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0905DE97-2EB3-48FD-A6A1-BBF086DA02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5384" y="1700213"/>
            <a:ext cx="5257804" cy="3630757"/>
          </a:xfrm>
          <a:prstGeom prst="rect">
            <a:avLst/>
          </a:prstGeom>
        </p:spPr>
        <p:txBody>
          <a:bodyPr/>
          <a:lstStyle>
            <a:lvl1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11316696-3DFE-4E30-ACD2-36F0245F33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10874375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EE6D5D42-2D84-4727-8A25-BFF192BC9DF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5704" y="5716737"/>
            <a:ext cx="677484" cy="872141"/>
          </a:xfrm>
          <a:prstGeom prst="rect">
            <a:avLst/>
          </a:prstGeom>
        </p:spPr>
      </p:pic>
      <p:grpSp>
        <p:nvGrpSpPr>
          <p:cNvPr id="17" name="Группа 16">
            <a:extLst>
              <a:ext uri="{FF2B5EF4-FFF2-40B4-BE49-F238E27FC236}">
                <a16:creationId xmlns="" xmlns:a16="http://schemas.microsoft.com/office/drawing/2014/main" id="{E2B3404F-A8F6-4580-A006-500067C528A1}"/>
              </a:ext>
            </a:extLst>
          </p:cNvPr>
          <p:cNvGrpSpPr/>
          <p:nvPr userDrawn="1"/>
        </p:nvGrpSpPr>
        <p:grpSpPr>
          <a:xfrm>
            <a:off x="0" y="5716737"/>
            <a:ext cx="10454928" cy="872141"/>
            <a:chOff x="-1152939" y="5716737"/>
            <a:chExt cx="11838456" cy="987554"/>
          </a:xfrm>
        </p:grpSpPr>
        <p:pic>
          <p:nvPicPr>
            <p:cNvPr id="19" name="Рисунок 18">
              <a:extLst>
                <a:ext uri="{FF2B5EF4-FFF2-40B4-BE49-F238E27FC236}">
                  <a16:creationId xmlns="" xmlns:a16="http://schemas.microsoft.com/office/drawing/2014/main" id="{2FB733F2-7031-4EFE-8BB8-21291E59631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152939" y="5716737"/>
              <a:ext cx="5919228" cy="987554"/>
            </a:xfrm>
            <a:prstGeom prst="rect">
              <a:avLst/>
            </a:prstGeom>
          </p:spPr>
        </p:pic>
        <p:pic>
          <p:nvPicPr>
            <p:cNvPr id="20" name="Рисунок 19">
              <a:extLst>
                <a:ext uri="{FF2B5EF4-FFF2-40B4-BE49-F238E27FC236}">
                  <a16:creationId xmlns="" xmlns:a16="http://schemas.microsoft.com/office/drawing/2014/main" id="{44181314-EA85-4CEF-84FA-63234FD6DB2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66289" y="5716737"/>
              <a:ext cx="5919228" cy="9875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161516499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845" userDrawn="1">
          <p15:clr>
            <a:srgbClr val="A4A3A4"/>
          </p15:clr>
        </p15:guide>
        <p15:guide id="5" orient="horz" pos="1071" userDrawn="1">
          <p15:clr>
            <a:srgbClr val="A4A3A4"/>
          </p15:clr>
        </p15:guide>
        <p15:guide id="6" orient="horz" pos="3362" userDrawn="1">
          <p15:clr>
            <a:srgbClr val="A4A3A4"/>
          </p15:clr>
        </p15:guide>
        <p15:guide id="7" pos="3727" userDrawn="1">
          <p15:clr>
            <a:srgbClr val="A4A3A4"/>
          </p15:clr>
        </p15:guide>
        <p15:guide id="8" pos="3953" userDrawn="1">
          <p15:clr>
            <a:srgbClr val="A4A3A4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_бокови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2" y="549275"/>
            <a:ext cx="9685337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3" y="1700213"/>
            <a:ext cx="9685337" cy="460850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grpSp>
        <p:nvGrpSpPr>
          <p:cNvPr id="4" name="Группа 3">
            <a:extLst>
              <a:ext uri="{FF2B5EF4-FFF2-40B4-BE49-F238E27FC236}">
                <a16:creationId xmlns="" xmlns:a16="http://schemas.microsoft.com/office/drawing/2014/main" id="{CA9B9650-4175-4738-8BA4-2B5AFB6D1AE0}"/>
              </a:ext>
            </a:extLst>
          </p:cNvPr>
          <p:cNvGrpSpPr/>
          <p:nvPr userDrawn="1"/>
        </p:nvGrpSpPr>
        <p:grpSpPr>
          <a:xfrm>
            <a:off x="11023322" y="0"/>
            <a:ext cx="1168678" cy="6711953"/>
            <a:chOff x="11023322" y="0"/>
            <a:chExt cx="1168678" cy="6711953"/>
          </a:xfrm>
        </p:grpSpPr>
        <p:pic>
          <p:nvPicPr>
            <p:cNvPr id="12" name="Рисунок 11">
              <a:extLst>
                <a:ext uri="{FF2B5EF4-FFF2-40B4-BE49-F238E27FC236}">
                  <a16:creationId xmlns="" xmlns:a16="http://schemas.microsoft.com/office/drawing/2014/main" id="{159DDEE3-E60C-4020-8B5D-D9580628FF3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23322" y="1750487"/>
              <a:ext cx="1168677" cy="4961466"/>
            </a:xfrm>
            <a:prstGeom prst="rect">
              <a:avLst/>
            </a:prstGeom>
          </p:spPr>
        </p:pic>
        <p:pic>
          <p:nvPicPr>
            <p:cNvPr id="7" name="Рисунок 6">
              <a:extLst>
                <a:ext uri="{FF2B5EF4-FFF2-40B4-BE49-F238E27FC236}">
                  <a16:creationId xmlns="" xmlns:a16="http://schemas.microsoft.com/office/drawing/2014/main" id="{71BA87FB-93B8-4DB6-A1A8-DCAE446BB80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23323" y="0"/>
              <a:ext cx="1168677" cy="496146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1208257884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pos="415" userDrawn="1">
          <p15:clr>
            <a:srgbClr val="A4A3A4"/>
          </p15:clr>
        </p15:guide>
        <p15:guide id="2" pos="6516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071" userDrawn="1">
          <p15:clr>
            <a:srgbClr val="A4A3A4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_бокови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47850" y="549275"/>
            <a:ext cx="10344151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850" y="1700213"/>
            <a:ext cx="9685337" cy="460850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="" xmlns:a16="http://schemas.microsoft.com/office/drawing/2014/main" id="{EDFC634E-A7F3-40D1-AEEA-4511D2C69C5D}"/>
              </a:ext>
            </a:extLst>
          </p:cNvPr>
          <p:cNvGrpSpPr/>
          <p:nvPr userDrawn="1"/>
        </p:nvGrpSpPr>
        <p:grpSpPr>
          <a:xfrm>
            <a:off x="0" y="0"/>
            <a:ext cx="1168678" cy="6711953"/>
            <a:chOff x="11023322" y="0"/>
            <a:chExt cx="1168678" cy="6711953"/>
          </a:xfrm>
        </p:grpSpPr>
        <p:pic>
          <p:nvPicPr>
            <p:cNvPr id="8" name="Рисунок 7">
              <a:extLst>
                <a:ext uri="{FF2B5EF4-FFF2-40B4-BE49-F238E27FC236}">
                  <a16:creationId xmlns="" xmlns:a16="http://schemas.microsoft.com/office/drawing/2014/main" id="{28BB0B29-F743-41FA-A432-EF3C3901768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23322" y="1750487"/>
              <a:ext cx="1168677" cy="4961466"/>
            </a:xfrm>
            <a:prstGeom prst="rect">
              <a:avLst/>
            </a:prstGeom>
          </p:spPr>
        </p:pic>
        <p:pic>
          <p:nvPicPr>
            <p:cNvPr id="9" name="Рисунок 8">
              <a:extLst>
                <a:ext uri="{FF2B5EF4-FFF2-40B4-BE49-F238E27FC236}">
                  <a16:creationId xmlns="" xmlns:a16="http://schemas.microsoft.com/office/drawing/2014/main" id="{00512348-11C3-4423-BB8F-FED5C90B7C4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23323" y="0"/>
              <a:ext cx="1168677" cy="496146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3132229793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pos="1164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071" userDrawn="1">
          <p15:clr>
            <a:srgbClr val="A4A3A4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9601187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4" y="2060575"/>
            <a:ext cx="10874374" cy="42481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="" xmlns:a16="http://schemas.microsoft.com/office/drawing/2014/main" id="{F35F25DE-C9D4-4D48-A2A6-B29F6726C3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  <p:cxnSp>
        <p:nvCxnSpPr>
          <p:cNvPr id="15" name="Прямая соединительная линия 14">
            <a:extLst>
              <a:ext uri="{FF2B5EF4-FFF2-40B4-BE49-F238E27FC236}">
                <a16:creationId xmlns="" xmlns:a16="http://schemas.microsoft.com/office/drawing/2014/main" id="{C68C70E7-6E11-4727-8DD2-EE60B1617855}"/>
              </a:ext>
            </a:extLst>
          </p:cNvPr>
          <p:cNvCxnSpPr>
            <a:cxnSpLocks/>
          </p:cNvCxnSpPr>
          <p:nvPr userDrawn="1"/>
        </p:nvCxnSpPr>
        <p:spPr>
          <a:xfrm>
            <a:off x="0" y="1646238"/>
            <a:ext cx="10260000" cy="0"/>
          </a:xfrm>
          <a:prstGeom prst="line">
            <a:avLst/>
          </a:prstGeom>
          <a:ln w="28575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310957063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70AE48E1-E4A4-4B62-8DCC-59AD3268E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8812" y="2058989"/>
            <a:ext cx="4158721" cy="424814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9BB2535F-A448-4C3B-BED2-07E38D8B26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  <p:sp>
        <p:nvSpPr>
          <p:cNvPr id="16" name="Заголовок 1">
            <a:extLst>
              <a:ext uri="{FF2B5EF4-FFF2-40B4-BE49-F238E27FC236}">
                <a16:creationId xmlns="" xmlns:a16="http://schemas.microsoft.com/office/drawing/2014/main" id="{8458CABF-A79F-4D47-9C0E-3F50280C0D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9601187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="" xmlns:a16="http://schemas.microsoft.com/office/drawing/2014/main" id="{BA601439-600A-4131-B653-442973D7478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6" y="2060580"/>
            <a:ext cx="6350001" cy="42481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Вставка диаграммы, рисунка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="" xmlns:a16="http://schemas.microsoft.com/office/drawing/2014/main" id="{0A4B3925-77B2-4B35-A3CA-C92140CD1F2D}"/>
              </a:ext>
            </a:extLst>
          </p:cNvPr>
          <p:cNvCxnSpPr>
            <a:cxnSpLocks/>
          </p:cNvCxnSpPr>
          <p:nvPr userDrawn="1"/>
        </p:nvCxnSpPr>
        <p:spPr>
          <a:xfrm>
            <a:off x="0" y="1646238"/>
            <a:ext cx="10260000" cy="0"/>
          </a:xfrm>
          <a:prstGeom prst="line">
            <a:avLst/>
          </a:prstGeom>
          <a:ln w="28575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921264402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  <p15:guide id="5" orient="horz" pos="346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  <p15:guide id="7" orient="horz" pos="845" userDrawn="1">
          <p15:clr>
            <a:srgbClr val="A4A3A4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BA876551-14F8-45F2-A627-A3561400FDD3}"/>
              </a:ext>
            </a:extLst>
          </p:cNvPr>
          <p:cNvSpPr/>
          <p:nvPr userDrawn="1"/>
        </p:nvSpPr>
        <p:spPr>
          <a:xfrm>
            <a:off x="0" y="0"/>
            <a:ext cx="10260000" cy="16748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4" y="549275"/>
            <a:ext cx="9187920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4" y="2060575"/>
            <a:ext cx="10874374" cy="42481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pic>
        <p:nvPicPr>
          <p:cNvPr id="14" name="Рисунок 13">
            <a:extLst>
              <a:ext uri="{FF2B5EF4-FFF2-40B4-BE49-F238E27FC236}">
                <a16:creationId xmlns="" xmlns:a16="http://schemas.microsoft.com/office/drawing/2014/main" id="{F35F25DE-C9D4-4D48-A2A6-B29F6726C3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49568017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432198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3" r:id="rId3"/>
    <p:sldLayoutId id="2147483664" r:id="rId4"/>
    <p:sldLayoutId id="2147483667" r:id="rId5"/>
    <p:sldLayoutId id="2147483650" r:id="rId6"/>
    <p:sldLayoutId id="2147483656" r:id="rId7"/>
    <p:sldLayoutId id="214748366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56DD103-1F89-4603-8DCD-1EA53AFDB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Реализация методологии наставничества в </a:t>
            </a:r>
            <a:r>
              <a:rPr lang="ru-RU" dirty="0" err="1" smtClean="0"/>
              <a:t>постинтернатном</a:t>
            </a:r>
            <a:r>
              <a:rPr lang="ru-RU" dirty="0" smtClean="0"/>
              <a:t> сопровождении детей-сирот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3D1E2D2-DD68-41FB-807B-BDBAB4D2A8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Волчек Владимир Алексеевич</a:t>
            </a:r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AF821828-03B4-4BA1-BC16-EE7277756F80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ru-RU" dirty="0" smtClean="0"/>
              <a:t>Д.и.н., профессор, начальник Регионального центра наставничества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35248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Формы наставничества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800" dirty="0" smtClean="0"/>
              <a:t> </a:t>
            </a:r>
            <a:r>
              <a:rPr lang="ru-RU" sz="4800" dirty="0" smtClean="0"/>
              <a:t>«ученик – </a:t>
            </a:r>
            <a:r>
              <a:rPr lang="ru-RU" sz="4800" dirty="0" err="1" smtClean="0"/>
              <a:t>ученик</a:t>
            </a:r>
            <a:r>
              <a:rPr lang="ru-RU" sz="4800" dirty="0" smtClean="0"/>
              <a:t>»;</a:t>
            </a:r>
          </a:p>
          <a:p>
            <a:r>
              <a:rPr lang="ru-RU" sz="4800" dirty="0" smtClean="0"/>
              <a:t> </a:t>
            </a:r>
            <a:r>
              <a:rPr lang="ru-RU" sz="4800" dirty="0" smtClean="0"/>
              <a:t>«учитель – </a:t>
            </a:r>
            <a:r>
              <a:rPr lang="ru-RU" sz="4800" dirty="0" err="1" smtClean="0"/>
              <a:t>учитель</a:t>
            </a:r>
            <a:r>
              <a:rPr lang="ru-RU" sz="4800" dirty="0" smtClean="0"/>
              <a:t>»;</a:t>
            </a:r>
          </a:p>
          <a:p>
            <a:r>
              <a:rPr lang="ru-RU" sz="4800" dirty="0" smtClean="0"/>
              <a:t> </a:t>
            </a:r>
            <a:r>
              <a:rPr lang="ru-RU" sz="4800" dirty="0" smtClean="0"/>
              <a:t>«студент – ученик»;</a:t>
            </a:r>
          </a:p>
          <a:p>
            <a:r>
              <a:rPr lang="ru-RU" sz="4800" smtClean="0"/>
              <a:t> </a:t>
            </a:r>
            <a:r>
              <a:rPr lang="ru-RU" sz="4800" dirty="0" smtClean="0"/>
              <a:t>«работодатель – ученик»;</a:t>
            </a:r>
          </a:p>
          <a:p>
            <a:r>
              <a:rPr lang="ru-RU" sz="4800" smtClean="0"/>
              <a:t> </a:t>
            </a:r>
            <a:r>
              <a:rPr lang="ru-RU" sz="4800" dirty="0" smtClean="0"/>
              <a:t>«работодатель – студент».</a:t>
            </a:r>
            <a:endParaRPr lang="ru-RU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Правовые основы внедрения методологии (целевой модели</a:t>
            </a:r>
            <a:r>
              <a:rPr lang="ru-RU" sz="2800" dirty="0" smtClean="0"/>
              <a:t>) наставничества</a:t>
            </a:r>
            <a:endParaRPr lang="ru-RU" sz="28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802130" y="1555683"/>
            <a:ext cx="9685337" cy="3312857"/>
          </a:xfrm>
        </p:spPr>
        <p:txBody>
          <a:bodyPr/>
          <a:lstStyle/>
          <a:p>
            <a:endParaRPr lang="ru-RU" dirty="0" smtClean="0"/>
          </a:p>
          <a:p>
            <a:r>
              <a:rPr lang="ru-RU" sz="1800" b="1" dirty="0" smtClean="0"/>
              <a:t>Указ </a:t>
            </a:r>
            <a:r>
              <a:rPr lang="ru-RU" sz="1800" b="1" dirty="0" smtClean="0"/>
              <a:t>Президента РФ № 204 от7 мая 2018 г. «О национальных целях и стратегических задачах развития Российской Федерации на период до 2024 года».</a:t>
            </a:r>
          </a:p>
          <a:p>
            <a:r>
              <a:rPr lang="ru-RU" sz="1800" b="1" dirty="0" smtClean="0"/>
              <a:t>Указ </a:t>
            </a:r>
            <a:r>
              <a:rPr lang="ru-RU" sz="1800" b="1" dirty="0" smtClean="0"/>
              <a:t>Президента РФ № 474 от 21 июля 2020 г. «О национальных целях развития Российской Федерации на период до 2030 года»</a:t>
            </a:r>
          </a:p>
          <a:p>
            <a:r>
              <a:rPr lang="ru-RU" sz="1800" b="1" dirty="0" smtClean="0"/>
              <a:t>Паспорт </a:t>
            </a:r>
            <a:r>
              <a:rPr lang="ru-RU" sz="1800" b="1" dirty="0" smtClean="0"/>
              <a:t>национального проекта «Образование». Утвержден президиумом Совета при Президенте Российской Федерации по стратегическому развитию и национальным проектам (протокол от 3 сентября 2018 г. № 10).</a:t>
            </a:r>
          </a:p>
          <a:p>
            <a:r>
              <a:rPr lang="ru-RU" sz="1800" b="1" dirty="0" smtClean="0"/>
              <a:t>Распоряжение </a:t>
            </a:r>
            <a:r>
              <a:rPr lang="ru-RU" sz="1800" b="1" dirty="0" smtClean="0"/>
              <a:t>Министерства просвещения Российской Федерации от 25 декабря 2019 г. № Р-145 «Об утверждении методологии (целевой модели» наставничества обучающихся …».</a:t>
            </a:r>
          </a:p>
          <a:p>
            <a:r>
              <a:rPr lang="ru-RU" sz="1800" b="1" dirty="0" smtClean="0"/>
              <a:t>Распоряжение </a:t>
            </a:r>
            <a:r>
              <a:rPr lang="ru-RU" sz="1800" b="1" dirty="0" smtClean="0"/>
              <a:t>Губернатора Кемеровской области –Кузбасса «О внедрении целевой модели наставничества обучающихся …» от 8 апреля  2020г. № 38-рг.</a:t>
            </a:r>
          </a:p>
          <a:p>
            <a:r>
              <a:rPr lang="ru-RU" sz="1800" b="1" dirty="0" smtClean="0"/>
              <a:t>Приказ Министерства образования и науки Кузбасса «О внедрении в Кемеровской области –Кузбассе целевой модели наставничества …» от 17 апреля 2020 г. №782.</a:t>
            </a:r>
          </a:p>
          <a:p>
            <a:endParaRPr lang="ru-RU" sz="1200" b="1" dirty="0" smtClean="0"/>
          </a:p>
          <a:p>
            <a:endParaRPr lang="ru-RU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847850" y="549275"/>
            <a:ext cx="9955129" cy="792163"/>
          </a:xfrm>
        </p:spPr>
        <p:txBody>
          <a:bodyPr/>
          <a:lstStyle/>
          <a:p>
            <a:r>
              <a:rPr lang="ru-RU" sz="2400" dirty="0" smtClean="0"/>
              <a:t>Указ Президента РФ № 204 от 7 мая 2018 г. «О национальных целях и стратегических задачах развития Российской Федерации на период до 2024 года</a:t>
            </a:r>
            <a:r>
              <a:rPr lang="ru-RU" sz="2400" dirty="0" smtClean="0"/>
              <a:t>»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847850" y="1700213"/>
            <a:ext cx="10003255" cy="4608507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Обеспечить достижение национальных целей.</a:t>
            </a:r>
          </a:p>
          <a:p>
            <a:r>
              <a:rPr lang="ru-RU" dirty="0" smtClean="0"/>
              <a:t>Разработать </a:t>
            </a:r>
            <a:r>
              <a:rPr lang="ru-RU" dirty="0" smtClean="0"/>
              <a:t>национальные проекты (программы).</a:t>
            </a:r>
          </a:p>
          <a:p>
            <a:r>
              <a:rPr lang="ru-RU" dirty="0" smtClean="0"/>
              <a:t>Обеспечить </a:t>
            </a:r>
            <a:r>
              <a:rPr lang="ru-RU" dirty="0" smtClean="0"/>
              <a:t>в сфере образования ряда целей и решение задач, в том числе: </a:t>
            </a:r>
            <a:r>
              <a:rPr lang="ru-RU" b="1" dirty="0" smtClean="0"/>
              <a:t>«создание условий для развития наставничества, поддержки общественных инициатив и проектов, в том числе в сфере добровольчества (волонтерства)» (п.5).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4950" y="549275"/>
            <a:ext cx="10344151" cy="792163"/>
          </a:xfrm>
        </p:spPr>
        <p:txBody>
          <a:bodyPr/>
          <a:lstStyle/>
          <a:p>
            <a:r>
              <a:rPr lang="ru-RU" sz="2000" dirty="0" smtClean="0"/>
              <a:t>Паспорт </a:t>
            </a:r>
            <a:r>
              <a:rPr lang="ru-RU" sz="2000" dirty="0" smtClean="0"/>
              <a:t>национального проекта «Образование». Утвержден президиумом Совета при Президенте Российской Федерации по стратегическому развитию и национальным проектам (протокол от 3 сентября 2018 г. № 10</a:t>
            </a:r>
            <a:r>
              <a:rPr lang="ru-RU" sz="2000" dirty="0" smtClean="0"/>
              <a:t>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84960" y="1654493"/>
            <a:ext cx="9685337" cy="4608507"/>
          </a:xfrm>
        </p:spPr>
        <p:txBody>
          <a:bodyPr/>
          <a:lstStyle/>
          <a:p>
            <a:endParaRPr lang="ru-RU" dirty="0" smtClean="0"/>
          </a:p>
          <a:p>
            <a:r>
              <a:rPr lang="ru-RU" sz="2200" dirty="0" smtClean="0"/>
              <a:t>Срок реализации: 01.01.2019 –31.12.2024</a:t>
            </a:r>
          </a:p>
          <a:p>
            <a:r>
              <a:rPr lang="ru-RU" sz="2400" dirty="0" smtClean="0"/>
              <a:t>Федеральные </a:t>
            </a:r>
            <a:r>
              <a:rPr lang="ru-RU" sz="2400" dirty="0" smtClean="0"/>
              <a:t>проекты, входящие в национальный проект: </a:t>
            </a:r>
            <a:r>
              <a:rPr lang="ru-RU" sz="2400" b="1" dirty="0" smtClean="0"/>
              <a:t>1.современная школа, 2.успех каждого ребенка, 3.поддержка семей, имеющих детей, 4.цифровая образовательная среда, 5.учитель будущего, 6.молодые профессионалы (Повышение конкурентоспособности профессионального образования), 7.новые возможности для каждого, 8.социальная активность, 9.экспорт образования, 10.социальные лифты </a:t>
            </a:r>
            <a:r>
              <a:rPr lang="ru-RU" sz="2400" b="1" dirty="0" smtClean="0"/>
              <a:t>каждого</a:t>
            </a:r>
            <a:endParaRPr lang="ru-RU" sz="2400" b="1" dirty="0" smtClean="0"/>
          </a:p>
          <a:p>
            <a:r>
              <a:rPr lang="ru-RU" sz="2200" dirty="0" smtClean="0"/>
              <a:t>Объем </a:t>
            </a:r>
            <a:r>
              <a:rPr lang="ru-RU" sz="2200" dirty="0" smtClean="0"/>
              <a:t>финансирования –784,5 млрд. руб.</a:t>
            </a:r>
          </a:p>
          <a:p>
            <a:r>
              <a:rPr lang="ru-RU" sz="2200" i="1" dirty="0" smtClean="0"/>
              <a:t>70%обучающихся </a:t>
            </a:r>
            <a:r>
              <a:rPr lang="ru-RU" sz="2200" i="1" dirty="0" smtClean="0"/>
              <a:t>вовлечь в различные формы сопровождения и наставничества.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Изменения структуры национального проекта «Образование» </a:t>
            </a:r>
            <a:r>
              <a:rPr lang="ru-RU" sz="2800" dirty="0" err="1" smtClean="0"/>
              <a:t>Минпросом</a:t>
            </a:r>
            <a:r>
              <a:rPr lang="ru-RU" sz="2800" dirty="0" smtClean="0"/>
              <a:t> 17 </a:t>
            </a:r>
            <a:r>
              <a:rPr lang="ru-RU" sz="2800" dirty="0" smtClean="0"/>
              <a:t>ноября 2020 г.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</a:t>
            </a:r>
            <a:r>
              <a:rPr lang="ru-RU" dirty="0" smtClean="0"/>
              <a:t>федеральный проект «Современная школа» погружены основные позиции проектов «Учитель будущего»и «Поддержка семей, имеющих детей».</a:t>
            </a:r>
          </a:p>
          <a:p>
            <a:r>
              <a:rPr lang="ru-RU" dirty="0" smtClean="0"/>
              <a:t>Предложено </a:t>
            </a:r>
            <a:r>
              <a:rPr lang="ru-RU" dirty="0" smtClean="0"/>
              <a:t>исключить из нацпроекта федеральные проекты «Новые возможности для каждого», «Экспорт образования», отдельные результаты «Молодых профессионалов», передав их </a:t>
            </a:r>
            <a:r>
              <a:rPr lang="ru-RU" dirty="0" err="1" smtClean="0"/>
              <a:t>Минобрнауки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Включить </a:t>
            </a:r>
            <a:r>
              <a:rPr lang="ru-RU" dirty="0" smtClean="0"/>
              <a:t>новый проект «Патриотическое воспитание граждан РФ».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Распоряжение Министерства просвещения Р Ф от 25 декабря 2019 г. № Р-145 «Об утверждении методологии (целевой модели» наставничества обучающихся </a:t>
            </a:r>
            <a:r>
              <a:rPr lang="ru-RU" sz="2800" dirty="0" smtClean="0"/>
              <a:t>…»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sz="2400" dirty="0" smtClean="0"/>
              <a:t>Утверждена </a:t>
            </a:r>
            <a:r>
              <a:rPr lang="ru-RU" sz="2400" dirty="0" smtClean="0"/>
              <a:t>методология (целевая модель ) наставничества обучающихся для организаций, осуществляющих образовательную деятельность по общеобразовательным, дополнительным общеобразовательным и программам среднего профессионального образования, в том числе в применением лучших практик обмена опытом между обучающимися.</a:t>
            </a:r>
          </a:p>
          <a:p>
            <a:r>
              <a:rPr lang="ru-RU" sz="2400" dirty="0" smtClean="0"/>
              <a:t>Рекомендовано </a:t>
            </a:r>
            <a:r>
              <a:rPr lang="ru-RU" sz="2400" dirty="0" smtClean="0"/>
              <a:t>органам исполнительной власти субъектов Российской федерации организовать внедрение методологии (целевой модели) </a:t>
            </a:r>
            <a:r>
              <a:rPr lang="ru-RU" sz="2400" dirty="0" smtClean="0"/>
              <a:t>наставничества</a:t>
            </a:r>
            <a:endParaRPr lang="ru-RU" sz="2400" dirty="0" smtClean="0"/>
          </a:p>
          <a:p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Распоряжение Губернатора Кемеровской области –Кузбасса «О внедрении целевой модели наставничества обучающихся …» от 8 апреля  2020г. № 38-рг.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Внедрить </a:t>
            </a:r>
            <a:r>
              <a:rPr lang="ru-RU" dirty="0" smtClean="0"/>
              <a:t>на территории Кемеровской области –Кузбасса целевую модель наставничества.</a:t>
            </a:r>
          </a:p>
          <a:p>
            <a:r>
              <a:rPr lang="ru-RU" dirty="0" smtClean="0"/>
              <a:t>Департаменту </a:t>
            </a:r>
            <a:r>
              <a:rPr lang="ru-RU" dirty="0" smtClean="0"/>
              <a:t>образования и науки Кемеровской области обеспечить внедрение целевой модели наставничества.</a:t>
            </a:r>
          </a:p>
          <a:p>
            <a:r>
              <a:rPr lang="ru-RU" dirty="0" smtClean="0"/>
              <a:t>Контроль </a:t>
            </a:r>
            <a:r>
              <a:rPr lang="ru-RU" dirty="0" smtClean="0"/>
              <a:t>за исполнением распоряжения возложен на заместителя Губернатора Кемеровской области –Кузбасса (по вопросам образования и науки) Пахомову Е.А.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Приказ Министерства образования и науки Кузбасса «О внедрении в Кемеровской области –Кузбассе целевой модели наставничества …» от 17 апреля 2020 г. №782.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200" dirty="0" smtClean="0"/>
              <a:t>Внедрить </a:t>
            </a:r>
            <a:r>
              <a:rPr lang="ru-RU" sz="2200" dirty="0" smtClean="0"/>
              <a:t>в Кемеровской области –Кузбассе целевую модель наставничества;</a:t>
            </a:r>
          </a:p>
          <a:p>
            <a:r>
              <a:rPr lang="ru-RU" sz="2200" dirty="0" smtClean="0"/>
              <a:t>Назначить </a:t>
            </a:r>
            <a:r>
              <a:rPr lang="ru-RU" sz="2200" dirty="0" smtClean="0"/>
              <a:t>ответственным за внедрение О.Н</a:t>
            </a:r>
            <a:r>
              <a:rPr lang="ru-RU" sz="2200" dirty="0" smtClean="0"/>
              <a:t>. Колесниченко</a:t>
            </a:r>
            <a:r>
              <a:rPr lang="ru-RU" sz="2200" dirty="0" smtClean="0"/>
              <a:t>, начальника управления по высшей школе, науке и инновациям, комплексной безопасности и мобилизационной подготовки в сфере образования;</a:t>
            </a:r>
          </a:p>
          <a:p>
            <a:r>
              <a:rPr lang="ru-RU" sz="2200" dirty="0" smtClean="0"/>
              <a:t>Создать </a:t>
            </a:r>
            <a:r>
              <a:rPr lang="ru-RU" sz="2200" dirty="0" smtClean="0"/>
              <a:t>региональный центр наставничества на базе ГБУ ДПО»КРИРПО»;</a:t>
            </a:r>
          </a:p>
          <a:p>
            <a:r>
              <a:rPr lang="ru-RU" sz="2200" dirty="0" smtClean="0"/>
              <a:t>руководителям </a:t>
            </a:r>
            <a:r>
              <a:rPr lang="ru-RU" sz="2200" dirty="0" smtClean="0"/>
              <a:t>муниципальных органов управления образованием рекомендовано создать муниципальные наставнические центры на базе научно-методических центров или других организаций;</a:t>
            </a:r>
          </a:p>
          <a:p>
            <a:r>
              <a:rPr lang="ru-RU" sz="2200" dirty="0" smtClean="0"/>
              <a:t>утвержден </a:t>
            </a:r>
            <a:r>
              <a:rPr lang="ru-RU" sz="2200" dirty="0" smtClean="0"/>
              <a:t>перечень ОО, внедряющих целевую модель;</a:t>
            </a:r>
          </a:p>
          <a:p>
            <a:r>
              <a:rPr lang="ru-RU" sz="2200" dirty="0" smtClean="0"/>
              <a:t>утверждены </a:t>
            </a:r>
            <a:r>
              <a:rPr lang="ru-RU" sz="2200" dirty="0" smtClean="0"/>
              <a:t>сроки проведения мониторинга реализации программ наставничества в ОО: 1 этап </a:t>
            </a:r>
            <a:r>
              <a:rPr lang="ru-RU" sz="2200" dirty="0" smtClean="0"/>
              <a:t>– декабрь </a:t>
            </a:r>
            <a:r>
              <a:rPr lang="ru-RU" sz="2200" dirty="0" smtClean="0"/>
              <a:t>2020 г., 2 этап </a:t>
            </a:r>
            <a:r>
              <a:rPr lang="ru-RU" sz="2200" dirty="0" smtClean="0"/>
              <a:t>– август2021 </a:t>
            </a:r>
            <a:r>
              <a:rPr lang="ru-RU" sz="2200" dirty="0" smtClean="0"/>
              <a:t>г.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Имеющийся в Кузбассе опыт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Приказ </a:t>
            </a:r>
            <a:r>
              <a:rPr lang="ru-RU" dirty="0" smtClean="0"/>
              <a:t>ДОН № 2217 от 12.12.2018 «Об утверждении примерных </a:t>
            </a:r>
            <a:r>
              <a:rPr lang="ru-RU" dirty="0" err="1" smtClean="0"/>
              <a:t>положеий</a:t>
            </a:r>
            <a:r>
              <a:rPr lang="ru-RU" dirty="0" smtClean="0"/>
              <a:t> по реализации </a:t>
            </a:r>
            <a:r>
              <a:rPr lang="ru-RU" dirty="0" err="1" smtClean="0"/>
              <a:t>постинтернатного</a:t>
            </a:r>
            <a:r>
              <a:rPr lang="ru-RU" dirty="0" smtClean="0"/>
              <a:t> сопровождения выпускников организаций для детей-сирот… .</a:t>
            </a:r>
          </a:p>
          <a:p>
            <a:r>
              <a:rPr lang="ru-RU" dirty="0" smtClean="0"/>
              <a:t>утверждено </a:t>
            </a:r>
            <a:r>
              <a:rPr lang="ru-RU" dirty="0" smtClean="0"/>
              <a:t>примерное положение о </a:t>
            </a:r>
            <a:r>
              <a:rPr lang="ru-RU" dirty="0" err="1" smtClean="0"/>
              <a:t>постинтернатном</a:t>
            </a:r>
            <a:r>
              <a:rPr lang="ru-RU" dirty="0" smtClean="0"/>
              <a:t> сопровождении выпускников организаций для детей-сирот…в период их обучения в ПОО.</a:t>
            </a:r>
          </a:p>
          <a:p>
            <a:r>
              <a:rPr lang="ru-RU" dirty="0" smtClean="0"/>
              <a:t>утверждено </a:t>
            </a:r>
            <a:r>
              <a:rPr lang="ru-RU" dirty="0" smtClean="0"/>
              <a:t>примерное положение о деятельности куратора </a:t>
            </a:r>
            <a:r>
              <a:rPr lang="ru-RU" dirty="0" err="1" smtClean="0"/>
              <a:t>постинтернатного</a:t>
            </a:r>
            <a:r>
              <a:rPr lang="ru-RU" dirty="0" smtClean="0"/>
              <a:t> сопровождения …</a:t>
            </a:r>
          </a:p>
          <a:p>
            <a:r>
              <a:rPr lang="ru-RU" dirty="0" smtClean="0"/>
              <a:t>Приказ </a:t>
            </a:r>
            <a:r>
              <a:rPr lang="ru-RU" dirty="0" smtClean="0"/>
              <a:t>ДОН № 2362 от 29.12.2018 «Об утверждении примерного положения о деятельности наставника …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КРИРПО">
      <a:dk1>
        <a:sysClr val="windowText" lastClr="000000"/>
      </a:dk1>
      <a:lt1>
        <a:sysClr val="window" lastClr="FFFFFF"/>
      </a:lt1>
      <a:dk2>
        <a:srgbClr val="1C407B"/>
      </a:dk2>
      <a:lt2>
        <a:srgbClr val="D8DDE6"/>
      </a:lt2>
      <a:accent1>
        <a:srgbClr val="1C407B"/>
      </a:accent1>
      <a:accent2>
        <a:srgbClr val="D53942"/>
      </a:accent2>
      <a:accent3>
        <a:srgbClr val="FFC000"/>
      </a:accent3>
      <a:accent4>
        <a:srgbClr val="0070C0"/>
      </a:accent4>
      <a:accent5>
        <a:srgbClr val="00B0F0"/>
      </a:accent5>
      <a:accent6>
        <a:srgbClr val="C2DFFD"/>
      </a:accent6>
      <a:hlink>
        <a:srgbClr val="0070C0"/>
      </a:hlink>
      <a:folHlink>
        <a:srgbClr val="B5BFCF"/>
      </a:folHlink>
    </a:clrScheme>
    <a:fontScheme name="Тема КРИРП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Презентация КРИРПО_2021" id="{B0B27267-B1CA-4869-9CA1-7A161CF45C40}" vid="{AB9414CA-0D93-4FE1-9C74-EF1B96C84B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681</TotalTime>
  <Words>1281</Words>
  <Application>Microsoft Office PowerPoint</Application>
  <PresentationFormat>Произвольный</PresentationFormat>
  <Paragraphs>64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Реализация методологии наставничества в постинтернатном сопровождении детей-сирот</vt:lpstr>
      <vt:lpstr>Правовые основы внедрения методологии (целевой модели) наставничества</vt:lpstr>
      <vt:lpstr>Указ Президента РФ № 204 от 7 мая 2018 г. «О национальных целях и стратегических задачах развития Российской Федерации на период до 2024 года» </vt:lpstr>
      <vt:lpstr>Паспорт национального проекта «Образование». Утвержден президиумом Совета при Президенте Российской Федерации по стратегическому развитию и национальным проектам (протокол от 3 сентября 2018 г. № 10) </vt:lpstr>
      <vt:lpstr>Изменения структуры национального проекта «Образование» Минпросом 17 ноября 2020 г.</vt:lpstr>
      <vt:lpstr>Распоряжение Министерства просвещения Р Ф от 25 декабря 2019 г. № Р-145 «Об утверждении методологии (целевой модели» наставничества обучающихся …»</vt:lpstr>
      <vt:lpstr>Распоряжение Губернатора Кемеровской области –Кузбасса «О внедрении целевой модели наставничества обучающихся …» от 8 апреля  2020г. № 38-рг. </vt:lpstr>
      <vt:lpstr>Приказ Министерства образования и науки Кузбасса «О внедрении в Кемеровской области –Кузбассе целевой модели наставничества …» от 17 апреля 2020 г. №782.</vt:lpstr>
      <vt:lpstr>Имеющийся в Кузбассе опыт</vt:lpstr>
      <vt:lpstr>Формы наставничества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Зейц Елена Васильевна</dc:creator>
  <cp:lastModifiedBy>kia</cp:lastModifiedBy>
  <cp:revision>71</cp:revision>
  <dcterms:created xsi:type="dcterms:W3CDTF">2020-10-22T15:59:34Z</dcterms:created>
  <dcterms:modified xsi:type="dcterms:W3CDTF">2021-05-28T01:20:38Z</dcterms:modified>
</cp:coreProperties>
</file>